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310" r:id="rId3"/>
    <p:sldId id="318" r:id="rId4"/>
    <p:sldId id="306" r:id="rId5"/>
    <p:sldId id="307" r:id="rId6"/>
    <p:sldId id="308" r:id="rId7"/>
    <p:sldId id="309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74" r:id="rId16"/>
    <p:sldId id="375" r:id="rId17"/>
    <p:sldId id="376" r:id="rId18"/>
    <p:sldId id="377" r:id="rId19"/>
    <p:sldId id="378" r:id="rId20"/>
    <p:sldId id="379" r:id="rId21"/>
    <p:sldId id="383" r:id="rId22"/>
    <p:sldId id="384" r:id="rId23"/>
    <p:sldId id="385" r:id="rId24"/>
    <p:sldId id="386" r:id="rId25"/>
    <p:sldId id="387" r:id="rId26"/>
    <p:sldId id="319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715"/>
  </p:normalViewPr>
  <p:slideViewPr>
    <p:cSldViewPr>
      <p:cViewPr varScale="1">
        <p:scale>
          <a:sx n="63" d="100"/>
          <a:sy n="63" d="100"/>
        </p:scale>
        <p:origin x="67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72CBC-34F6-430E-ABD3-AB8800C8B6DB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FEF2F-4D99-4548-A513-AAF3AD745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40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52858-07E5-4652-B63A-2037FF9AFF1E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767BF4-ED1F-43D8-A427-8CA3003660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52858-07E5-4652-B63A-2037FF9AFF1E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7BF4-ED1F-43D8-A427-8CA3003660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52858-07E5-4652-B63A-2037FF9AFF1E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7BF4-ED1F-43D8-A427-8CA3003660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52858-07E5-4652-B63A-2037FF9AFF1E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7BF4-ED1F-43D8-A427-8CA3003660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52858-07E5-4652-B63A-2037FF9AFF1E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767BF4-ED1F-43D8-A427-8CA30036606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52858-07E5-4652-B63A-2037FF9AFF1E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7BF4-ED1F-43D8-A427-8CA3003660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52858-07E5-4652-B63A-2037FF9AFF1E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7BF4-ED1F-43D8-A427-8CA3003660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52858-07E5-4652-B63A-2037FF9AFF1E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7BF4-ED1F-43D8-A427-8CA3003660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52858-07E5-4652-B63A-2037FF9AFF1E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7BF4-ED1F-43D8-A427-8CA3003660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52858-07E5-4652-B63A-2037FF9AFF1E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7BF4-ED1F-43D8-A427-8CA30036606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52858-07E5-4652-B63A-2037FF9AFF1E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767BF4-ED1F-43D8-A427-8CA30036606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83F52858-07E5-4652-B63A-2037FF9AFF1E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72767BF4-ED1F-43D8-A427-8CA30036606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COMPUTER </a:t>
            </a:r>
            <a:r>
              <a:rPr lang="en-US" sz="6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ORGANIZATION 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267200"/>
            <a:ext cx="6858000" cy="914400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rgbClr val="FF0000"/>
                </a:solidFill>
                <a:latin typeface="Agency FB" pitchFamily="34" charset="0"/>
              </a:rPr>
              <a:t>Module-3</a:t>
            </a:r>
          </a:p>
        </p:txBody>
      </p:sp>
    </p:spTree>
    <p:extLst>
      <p:ext uri="{BB962C8B-B14F-4D97-AF65-F5344CB8AC3E}">
        <p14:creationId xmlns:p14="http://schemas.microsoft.com/office/powerpoint/2010/main" val="2055520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6A984-749B-4D4C-8F5B-3FDCA9FAB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A0442-E08D-0547-8EDF-F87E2A550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BF83C-BC91-1842-B13A-5E38CC115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3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B8FF7-85EE-C347-8F7A-666DCFE9E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BAFFE-DEFF-4A48-91BA-4517A1275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C5A41-ED32-E645-B863-0C29FD9DA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57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4B571-BFFB-1A44-AA59-84D23617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FC1D2-0EB8-8344-9183-CA171B42F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C0C6D-2C71-3648-8F6A-446F23CD0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42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E6AEB-BD97-0243-8A7F-5B72A648A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C1388-750D-3542-8326-1C7DD8D56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CD689-2F54-C14B-AAB3-5A61249A5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19"/>
            <a:ext cx="9144000" cy="670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06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A549-7C3C-B248-975A-98FBB8E37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05C49-A3BA-104A-BA30-E194F26EF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A622D7-FF93-564B-A1F3-AF35D06FE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83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3228"/>
            <a:ext cx="7848600" cy="53697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gency FB" pitchFamily="34" charset="0"/>
              </a:rPr>
              <a:t>PIPELINE HAZARDZ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Book Antiqua" pitchFamily="18" charset="0"/>
              </a:rPr>
              <a:t>To execute several program segments in parallel, each segment has to be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independent</a:t>
            </a:r>
            <a:r>
              <a:rPr lang="en-US" dirty="0">
                <a:solidFill>
                  <a:schemeClr val="tx1"/>
                </a:solidFill>
                <a:latin typeface="Book Antiqua" pitchFamily="18" charset="0"/>
              </a:rPr>
              <a:t> of the other segment</a:t>
            </a:r>
          </a:p>
          <a:p>
            <a:pPr algn="just"/>
            <a:endParaRPr lang="en-US" dirty="0">
              <a:solidFill>
                <a:schemeClr val="tx1"/>
              </a:solidFill>
              <a:latin typeface="Book Antiqua" pitchFamily="18" charset="0"/>
            </a:endParaRPr>
          </a:p>
          <a:p>
            <a:pPr algn="just"/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Dependency</a:t>
            </a:r>
            <a:r>
              <a:rPr lang="en-US" dirty="0">
                <a:solidFill>
                  <a:schemeClr val="tx1"/>
                </a:solidFill>
                <a:latin typeface="Book Antiqua" pitchFamily="18" charset="0"/>
              </a:rPr>
              <a:t> is the main challenge of </a:t>
            </a:r>
            <a:r>
              <a:rPr lang="en-US" dirty="0">
                <a:latin typeface="Book Antiqua" pitchFamily="18" charset="0"/>
              </a:rPr>
              <a:t>pipeline</a:t>
            </a:r>
            <a:endParaRPr lang="en-US" dirty="0">
              <a:solidFill>
                <a:schemeClr val="tx1"/>
              </a:solidFill>
              <a:latin typeface="Book Antiqua" pitchFamily="18" charset="0"/>
            </a:endParaRPr>
          </a:p>
          <a:p>
            <a:pPr algn="just"/>
            <a:endParaRPr lang="en-US" dirty="0">
              <a:solidFill>
                <a:schemeClr val="tx1"/>
              </a:solidFill>
              <a:latin typeface="Book Antiqua" pitchFamily="18" charset="0"/>
            </a:endParaRPr>
          </a:p>
          <a:p>
            <a:pPr algn="just"/>
            <a:endParaRPr lang="en-US" dirty="0">
              <a:solidFill>
                <a:schemeClr val="tx1"/>
              </a:solidFill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F93F2-10D0-4615-9664-88D0755E8B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35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gency FB" pitchFamily="34" charset="0"/>
              </a:rPr>
              <a:t>Types of HAZARDS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endParaRPr lang="en-US" dirty="0">
              <a:solidFill>
                <a:schemeClr val="tx1"/>
              </a:solidFill>
              <a:latin typeface="Book Antiqua" pitchFamily="18" charset="0"/>
            </a:endParaRPr>
          </a:p>
          <a:p>
            <a:pPr algn="just"/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Data dependence</a:t>
            </a:r>
          </a:p>
          <a:p>
            <a:pPr algn="just"/>
            <a:endParaRPr 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algn="just"/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Control dependence</a:t>
            </a:r>
          </a:p>
          <a:p>
            <a:pPr algn="just"/>
            <a:endParaRPr 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algn="just"/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Resource dependence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F93F2-10D0-4615-9664-88D0755E8B5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35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gency FB" pitchFamily="34" charset="0"/>
              </a:rPr>
              <a:t>DATA 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057400"/>
            <a:ext cx="8229600" cy="3486150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Book Antiqua" pitchFamily="18" charset="0"/>
              </a:rPr>
              <a:t>Ordering relationship b/w statements are indicated by data dependence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Book Antiqua" pitchFamily="18" charset="0"/>
              </a:rPr>
              <a:t>Types </a:t>
            </a:r>
          </a:p>
          <a:p>
            <a:pPr lvl="1" algn="just"/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RAW</a:t>
            </a:r>
            <a:r>
              <a:rPr lang="en-IN" dirty="0">
                <a:latin typeface="Book Antiqua" pitchFamily="18" charset="0"/>
              </a:rPr>
              <a:t> ( Read After Write) hazard also Known as </a:t>
            </a: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Flow dependence</a:t>
            </a:r>
          </a:p>
          <a:p>
            <a:pPr lvl="1" algn="just"/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WAR </a:t>
            </a:r>
            <a:r>
              <a:rPr lang="en-IN" dirty="0">
                <a:latin typeface="Book Antiqua" pitchFamily="18" charset="0"/>
              </a:rPr>
              <a:t>( Write After Read)  hazard also Known as </a:t>
            </a: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Anti-dependence</a:t>
            </a:r>
          </a:p>
          <a:p>
            <a:pPr lvl="1"/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WAW</a:t>
            </a:r>
            <a:r>
              <a:rPr lang="en-IN" dirty="0">
                <a:latin typeface="Book Antiqua" pitchFamily="18" charset="0"/>
              </a:rPr>
              <a:t> ( Write After Write ) hazard also Known as </a:t>
            </a: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Output dependence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F93F2-10D0-4615-9664-88D0755E8B5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97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3228"/>
            <a:ext cx="7467600" cy="47982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gency FB" pitchFamily="34" charset="0"/>
              </a:rPr>
              <a:t>1.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RAW</a:t>
            </a:r>
            <a:r>
              <a:rPr lang="en-IN" dirty="0">
                <a:latin typeface="Book Antiqua" pitchFamily="18" charset="0"/>
              </a:rPr>
              <a:t> ( Read After Write) </a:t>
            </a:r>
            <a:endParaRPr lang="en-US" dirty="0"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714500"/>
            <a:ext cx="8077200" cy="3998214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Book Antiqua" pitchFamily="18" charset="0"/>
              </a:rPr>
              <a:t>A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statement S2 </a:t>
            </a:r>
            <a:r>
              <a:rPr lang="en-US" dirty="0">
                <a:solidFill>
                  <a:schemeClr val="tx1"/>
                </a:solidFill>
                <a:latin typeface="Book Antiqua" pitchFamily="18" charset="0"/>
              </a:rPr>
              <a:t>is flow dependent on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statement S1</a:t>
            </a:r>
            <a:r>
              <a:rPr lang="en-US" dirty="0">
                <a:solidFill>
                  <a:schemeClr val="tx1"/>
                </a:solidFill>
                <a:latin typeface="Book Antiqua" pitchFamily="18" charset="0"/>
              </a:rPr>
              <a:t>, </a:t>
            </a:r>
          </a:p>
          <a:p>
            <a:pPr lvl="1" algn="just"/>
            <a:r>
              <a:rPr lang="en-US" sz="1800" dirty="0">
                <a:latin typeface="Book Antiqua" pitchFamily="18" charset="0"/>
              </a:rPr>
              <a:t>if an execution path exists from S1 to S2, and if at least one output of S1 is fed as an input to S2</a:t>
            </a:r>
          </a:p>
          <a:p>
            <a:pPr algn="just"/>
            <a:r>
              <a:rPr lang="en-US" dirty="0" err="1">
                <a:solidFill>
                  <a:schemeClr val="tx1"/>
                </a:solidFill>
                <a:latin typeface="Book Antiqua" pitchFamily="18" charset="0"/>
                <a:sym typeface="Wingdings" pitchFamily="2" charset="2"/>
              </a:rPr>
              <a:t>Eg</a:t>
            </a:r>
            <a:r>
              <a:rPr lang="en-US" dirty="0">
                <a:solidFill>
                  <a:schemeClr val="tx1"/>
                </a:solidFill>
                <a:latin typeface="Book Antiqua" pitchFamily="18" charset="0"/>
                <a:sym typeface="Wingdings" pitchFamily="2" charset="2"/>
              </a:rPr>
              <a:t>: consider following instruction</a:t>
            </a:r>
          </a:p>
          <a:p>
            <a:pPr lvl="1" algn="just"/>
            <a:r>
              <a:rPr lang="en-US" dirty="0">
                <a:solidFill>
                  <a:schemeClr val="tx1"/>
                </a:solidFill>
                <a:latin typeface="Book Antiqua" pitchFamily="18" charset="0"/>
                <a:sym typeface="Wingdings" pitchFamily="2" charset="2"/>
              </a:rPr>
              <a:t>S1:	LOAD  R1,A</a:t>
            </a:r>
          </a:p>
          <a:p>
            <a:pPr lvl="1" algn="just"/>
            <a:r>
              <a:rPr lang="en-US" dirty="0">
                <a:solidFill>
                  <a:schemeClr val="tx1"/>
                </a:solidFill>
                <a:latin typeface="Book Antiqua" pitchFamily="18" charset="0"/>
                <a:sym typeface="Wingdings" pitchFamily="2" charset="2"/>
              </a:rPr>
              <a:t>S2:	ADD R2,R1</a:t>
            </a:r>
          </a:p>
          <a:p>
            <a:pPr algn="just"/>
            <a:endParaRPr lang="en-US" dirty="0">
              <a:solidFill>
                <a:schemeClr val="tx1"/>
              </a:solidFill>
              <a:latin typeface="Book Antiqua" pitchFamily="18" charset="0"/>
              <a:sym typeface="Wingdings" pitchFamily="2" charset="2"/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latin typeface="Book Antiqua" pitchFamily="18" charset="0"/>
                <a:sym typeface="Wingdings" pitchFamily="2" charset="2"/>
              </a:rPr>
              <a:t>S2 is flow dependent on S1</a:t>
            </a:r>
          </a:p>
          <a:p>
            <a:pPr lvl="1" algn="just"/>
            <a:r>
              <a:rPr lang="en-US" dirty="0">
                <a:solidFill>
                  <a:schemeClr val="tx1"/>
                </a:solidFill>
                <a:latin typeface="Book Antiqua" pitchFamily="18" charset="0"/>
                <a:sym typeface="Wingdings" pitchFamily="2" charset="2"/>
              </a:rPr>
              <a:t>Coz o/p of S1 is fed as </a:t>
            </a:r>
            <a:r>
              <a:rPr lang="en-US" dirty="0" err="1">
                <a:solidFill>
                  <a:schemeClr val="tx1"/>
                </a:solidFill>
                <a:latin typeface="Book Antiqua" pitchFamily="18" charset="0"/>
                <a:sym typeface="Wingdings" pitchFamily="2" charset="2"/>
              </a:rPr>
              <a:t>i</a:t>
            </a:r>
            <a:r>
              <a:rPr lang="en-US" dirty="0">
                <a:solidFill>
                  <a:schemeClr val="tx1"/>
                </a:solidFill>
                <a:latin typeface="Book Antiqua" pitchFamily="18" charset="0"/>
                <a:sym typeface="Wingdings" pitchFamily="2" charset="2"/>
              </a:rPr>
              <a:t>/p of S2</a:t>
            </a:r>
          </a:p>
          <a:p>
            <a:pPr lvl="1" algn="just"/>
            <a:r>
              <a:rPr lang="en-US" dirty="0" err="1">
                <a:solidFill>
                  <a:schemeClr val="tx1"/>
                </a:solidFill>
                <a:latin typeface="Book Antiqua" pitchFamily="18" charset="0"/>
                <a:sym typeface="Wingdings" pitchFamily="2" charset="2"/>
              </a:rPr>
              <a:t>Ie</a:t>
            </a:r>
            <a:r>
              <a:rPr lang="en-US" dirty="0">
                <a:solidFill>
                  <a:schemeClr val="tx1"/>
                </a:solidFill>
                <a:latin typeface="Book Antiqua" pitchFamily="18" charset="0"/>
                <a:sym typeface="Wingdings" pitchFamily="2" charset="2"/>
              </a:rPr>
              <a:t> variable A is passed into register R1</a:t>
            </a:r>
          </a:p>
          <a:p>
            <a:pPr>
              <a:buNone/>
            </a:pPr>
            <a:endParaRPr lang="en-US" dirty="0"/>
          </a:p>
          <a:p>
            <a:r>
              <a:rPr lang="en-IN" dirty="0">
                <a:solidFill>
                  <a:schemeClr val="tx1"/>
                </a:solidFill>
                <a:latin typeface="Book Antiqua" pitchFamily="18" charset="0"/>
              </a:rPr>
              <a:t>also called </a:t>
            </a: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Flow dependence</a:t>
            </a:r>
            <a:endParaRPr lang="en-US" dirty="0">
              <a:solidFill>
                <a:schemeClr val="tx1"/>
              </a:solidFill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F93F2-10D0-4615-9664-88D0755E8B5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29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239000" cy="1371600"/>
          </a:xfrm>
        </p:spPr>
        <p:txBody>
          <a:bodyPr/>
          <a:lstStyle/>
          <a:p>
            <a:r>
              <a:rPr lang="en-US" dirty="0">
                <a:latin typeface="Agency FB" pitchFamily="34" charset="0"/>
              </a:rPr>
              <a:t>2.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WAR </a:t>
            </a:r>
            <a:r>
              <a:rPr lang="en-IN" dirty="0">
                <a:latin typeface="Book Antiqua" pitchFamily="18" charset="0"/>
              </a:rPr>
              <a:t>( Write After Read)</a:t>
            </a:r>
            <a:endParaRPr lang="en-US" dirty="0"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Statement S2 </a:t>
            </a:r>
            <a:r>
              <a:rPr lang="en-US" dirty="0">
                <a:solidFill>
                  <a:schemeClr val="tx1"/>
                </a:solidFill>
                <a:latin typeface="Book Antiqua" pitchFamily="18" charset="0"/>
              </a:rPr>
              <a:t>is anti-dependent on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statement S1 </a:t>
            </a:r>
            <a:r>
              <a:rPr lang="en-US" dirty="0">
                <a:solidFill>
                  <a:schemeClr val="tx1"/>
                </a:solidFill>
                <a:latin typeface="Book Antiqua" pitchFamily="18" charset="0"/>
              </a:rPr>
              <a:t>if,</a:t>
            </a:r>
          </a:p>
          <a:p>
            <a:pPr lvl="1" algn="just"/>
            <a:r>
              <a:rPr lang="en-US" sz="1800" dirty="0">
                <a:latin typeface="Book Antiqua" pitchFamily="18" charset="0"/>
              </a:rPr>
              <a:t>S2 follows S1 in program order and if o/p of S2 overlaps the input to S1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Book Antiqua" pitchFamily="18" charset="0"/>
              </a:rPr>
              <a:t>Denoted using a direct arrow crossed with a bar</a:t>
            </a:r>
          </a:p>
          <a:p>
            <a:pPr algn="just"/>
            <a:r>
              <a:rPr lang="en-US" dirty="0" err="1">
                <a:solidFill>
                  <a:schemeClr val="tx1"/>
                </a:solidFill>
                <a:latin typeface="Book Antiqua" pitchFamily="18" charset="0"/>
                <a:sym typeface="Wingdings" pitchFamily="2" charset="2"/>
              </a:rPr>
              <a:t>Eg</a:t>
            </a:r>
            <a:r>
              <a:rPr lang="en-US" dirty="0">
                <a:solidFill>
                  <a:schemeClr val="tx1"/>
                </a:solidFill>
                <a:latin typeface="Book Antiqua" pitchFamily="18" charset="0"/>
                <a:sym typeface="Wingdings" pitchFamily="2" charset="2"/>
              </a:rPr>
              <a:t>: consider the following statements</a:t>
            </a:r>
          </a:p>
          <a:p>
            <a:pPr lvl="1" algn="just"/>
            <a:r>
              <a:rPr lang="en-US" dirty="0">
                <a:solidFill>
                  <a:schemeClr val="tx1"/>
                </a:solidFill>
                <a:latin typeface="Book Antiqua" pitchFamily="18" charset="0"/>
                <a:sym typeface="Wingdings" pitchFamily="2" charset="2"/>
              </a:rPr>
              <a:t>S2:	ADD R2,R1</a:t>
            </a:r>
          </a:p>
          <a:p>
            <a:pPr lvl="1" algn="just"/>
            <a:r>
              <a:rPr lang="en-US" dirty="0">
                <a:solidFill>
                  <a:schemeClr val="tx1"/>
                </a:solidFill>
                <a:latin typeface="Book Antiqua" pitchFamily="18" charset="0"/>
                <a:sym typeface="Wingdings" pitchFamily="2" charset="2"/>
              </a:rPr>
              <a:t>S3:	move R1,R3</a:t>
            </a:r>
          </a:p>
          <a:p>
            <a:pPr algn="just"/>
            <a:endParaRPr lang="en-US" dirty="0">
              <a:solidFill>
                <a:schemeClr val="tx1"/>
              </a:solidFill>
              <a:latin typeface="Book Antiqua" pitchFamily="18" charset="0"/>
              <a:sym typeface="Wingdings" pitchFamily="2" charset="2"/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latin typeface="Book Antiqua" pitchFamily="18" charset="0"/>
                <a:sym typeface="Wingdings" pitchFamily="2" charset="2"/>
              </a:rPr>
              <a:t>S3 is anti-dependent on S2 since S3 is overlapping the input to S2</a:t>
            </a:r>
          </a:p>
          <a:p>
            <a:pPr algn="just"/>
            <a:r>
              <a:rPr lang="en-US" dirty="0" err="1">
                <a:solidFill>
                  <a:schemeClr val="tx1"/>
                </a:solidFill>
                <a:latin typeface="Book Antiqua" pitchFamily="18" charset="0"/>
                <a:sym typeface="Wingdings" pitchFamily="2" charset="2"/>
              </a:rPr>
              <a:t>Ie</a:t>
            </a:r>
            <a:r>
              <a:rPr lang="en-US" dirty="0">
                <a:solidFill>
                  <a:schemeClr val="tx1"/>
                </a:solidFill>
                <a:latin typeface="Book Antiqua" pitchFamily="18" charset="0"/>
                <a:sym typeface="Wingdings" pitchFamily="2" charset="2"/>
              </a:rPr>
              <a:t>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sym typeface="Wingdings" pitchFamily="2" charset="2"/>
              </a:rPr>
              <a:t>conflicts</a:t>
            </a:r>
            <a:r>
              <a:rPr lang="en-US" dirty="0">
                <a:solidFill>
                  <a:schemeClr val="tx1"/>
                </a:solidFill>
                <a:latin typeface="Book Antiqua" pitchFamily="18" charset="0"/>
                <a:sym typeface="Wingdings" pitchFamily="2" charset="2"/>
              </a:rPr>
              <a:t> in the register content of R1</a:t>
            </a:r>
          </a:p>
          <a:p>
            <a:pPr algn="just"/>
            <a:r>
              <a:rPr lang="en-IN" dirty="0">
                <a:solidFill>
                  <a:schemeClr val="tx1"/>
                </a:solidFill>
                <a:latin typeface="Book Antiqua" pitchFamily="18" charset="0"/>
              </a:rPr>
              <a:t>also called </a:t>
            </a: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Anti-dependence</a:t>
            </a:r>
            <a:endParaRPr lang="en-US" dirty="0">
              <a:solidFill>
                <a:schemeClr val="tx1"/>
              </a:solidFill>
              <a:latin typeface="Book Antiqua" pitchFamily="18" charset="0"/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F93F2-10D0-4615-9664-88D0755E8B5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448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D1BB-2423-9B46-B297-B4749D2EE4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6000" dirty="0"/>
              <a:t>PIPELINING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2A541E-9FB3-0E4E-ADEA-3C11FAAA97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733800"/>
            <a:ext cx="7315200" cy="2590800"/>
          </a:xfrm>
        </p:spPr>
        <p:txBody>
          <a:bodyPr>
            <a:normAutofit/>
          </a:bodyPr>
          <a:lstStyle/>
          <a:p>
            <a:pPr marL="914400" lvl="1" indent="-457200" algn="l">
              <a:buFontTx/>
              <a:buChar char="-"/>
            </a:pPr>
            <a:r>
              <a:rPr lang="en-IN" sz="1800" b="1" dirty="0">
                <a:solidFill>
                  <a:srgbClr val="FF0000"/>
                </a:solidFill>
                <a:latin typeface="Abadi MT Condensed Light" panose="020B0306030101010103" pitchFamily="34" charset="77"/>
              </a:rPr>
              <a:t>BASIC PRINCIPLES</a:t>
            </a:r>
          </a:p>
          <a:p>
            <a:pPr marL="914400" lvl="1" indent="-457200" algn="l">
              <a:buFontTx/>
              <a:buChar char="-"/>
            </a:pPr>
            <a:endParaRPr lang="en-IN" sz="1800" b="1" dirty="0">
              <a:solidFill>
                <a:srgbClr val="FF0000"/>
              </a:solidFill>
              <a:latin typeface="Abadi MT Condensed Light" panose="020B0306030101010103" pitchFamily="34" charset="77"/>
            </a:endParaRPr>
          </a:p>
          <a:p>
            <a:pPr marL="914400" lvl="1" indent="-457200" algn="l">
              <a:buFontTx/>
              <a:buChar char="-"/>
            </a:pPr>
            <a:r>
              <a:rPr lang="en-IN" sz="1800" b="1" dirty="0">
                <a:solidFill>
                  <a:srgbClr val="FF0000"/>
                </a:solidFill>
                <a:latin typeface="Abadi MT Condensed Light" panose="020B0306030101010103" pitchFamily="34" charset="77"/>
              </a:rPr>
              <a:t> CLASSIFICATION OF PIPELINE PROCESSORS</a:t>
            </a:r>
          </a:p>
          <a:p>
            <a:pPr marL="914400" lvl="1" indent="-457200" algn="l">
              <a:buFontTx/>
              <a:buChar char="-"/>
            </a:pPr>
            <a:endParaRPr lang="en-IN" sz="1800" b="1" dirty="0">
              <a:solidFill>
                <a:srgbClr val="FF0000"/>
              </a:solidFill>
              <a:latin typeface="Abadi MT Condensed Light" panose="020B0306030101010103" pitchFamily="34" charset="77"/>
            </a:endParaRPr>
          </a:p>
          <a:p>
            <a:pPr marL="914400" lvl="1" indent="-457200" algn="l">
              <a:buFontTx/>
              <a:buChar char="-"/>
            </a:pPr>
            <a:r>
              <a:rPr lang="en-IN" sz="1800" b="1" dirty="0">
                <a:solidFill>
                  <a:srgbClr val="FF0000"/>
                </a:solidFill>
                <a:latin typeface="Abadi MT Condensed Light" panose="020B0306030101010103" pitchFamily="34" charset="77"/>
              </a:rPr>
              <a:t>INSTRUCTION AND ARITHMETIC PIPELINES (DESIGN EXAMPLES NOT REQUIRED)</a:t>
            </a:r>
          </a:p>
          <a:p>
            <a:pPr marL="914400" lvl="1" indent="-457200" algn="l">
              <a:buFontTx/>
              <a:buChar char="-"/>
            </a:pPr>
            <a:endParaRPr lang="en-IN" sz="1800" b="1" dirty="0">
              <a:solidFill>
                <a:srgbClr val="FF0000"/>
              </a:solidFill>
              <a:latin typeface="Abadi MT Condensed Light" panose="020B0306030101010103" pitchFamily="34" charset="77"/>
            </a:endParaRPr>
          </a:p>
          <a:p>
            <a:pPr marL="914400" lvl="1" indent="-457200" algn="l">
              <a:buFontTx/>
              <a:buChar char="-"/>
            </a:pPr>
            <a:r>
              <a:rPr lang="en-IN" sz="1800" b="1" dirty="0">
                <a:solidFill>
                  <a:srgbClr val="FF0000"/>
                </a:solidFill>
                <a:latin typeface="Abadi MT Condensed Light" panose="020B0306030101010103" pitchFamily="34" charset="77"/>
              </a:rPr>
              <a:t>HAZARD DETECTION AND RESOLUTION</a:t>
            </a:r>
          </a:p>
        </p:txBody>
      </p:sp>
    </p:spTree>
    <p:extLst>
      <p:ext uri="{BB962C8B-B14F-4D97-AF65-F5344CB8AC3E}">
        <p14:creationId xmlns:p14="http://schemas.microsoft.com/office/powerpoint/2010/main" val="3109620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3. WAW</a:t>
            </a:r>
            <a:r>
              <a:rPr lang="en-IN" dirty="0">
                <a:solidFill>
                  <a:schemeClr val="tx1"/>
                </a:solidFill>
                <a:latin typeface="Book Antiqua" pitchFamily="18" charset="0"/>
              </a:rPr>
              <a:t> ( Write After Write )</a:t>
            </a:r>
            <a:endParaRPr lang="en-US" dirty="0"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Book Antiqua" pitchFamily="18" charset="0"/>
              </a:rPr>
              <a:t>Two statements are output dependent if they produce the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same output variable</a:t>
            </a:r>
          </a:p>
          <a:p>
            <a:pPr algn="just"/>
            <a:r>
              <a:rPr lang="en-US" dirty="0" err="1">
                <a:solidFill>
                  <a:schemeClr val="tx1"/>
                </a:solidFill>
                <a:latin typeface="Book Antiqua" pitchFamily="18" charset="0"/>
              </a:rPr>
              <a:t>Eg</a:t>
            </a:r>
            <a:r>
              <a:rPr lang="en-US" dirty="0">
                <a:solidFill>
                  <a:schemeClr val="tx1"/>
                </a:solidFill>
                <a:latin typeface="Book Antiqua" pitchFamily="18" charset="0"/>
              </a:rPr>
              <a:t>:</a:t>
            </a:r>
          </a:p>
          <a:p>
            <a:pPr lvl="1" algn="just"/>
            <a:r>
              <a:rPr lang="en-US" dirty="0">
                <a:solidFill>
                  <a:schemeClr val="tx1"/>
                </a:solidFill>
                <a:latin typeface="Book Antiqua" pitchFamily="18" charset="0"/>
                <a:sym typeface="Wingdings" pitchFamily="2" charset="2"/>
              </a:rPr>
              <a:t>S1:	LOAD  R1,A</a:t>
            </a:r>
          </a:p>
          <a:p>
            <a:pPr lvl="1" algn="just"/>
            <a:r>
              <a:rPr lang="en-US" dirty="0">
                <a:solidFill>
                  <a:schemeClr val="tx1"/>
                </a:solidFill>
                <a:latin typeface="Book Antiqua" pitchFamily="18" charset="0"/>
              </a:rPr>
              <a:t>S3:	MOVE R1,R3</a:t>
            </a:r>
          </a:p>
          <a:p>
            <a:pPr algn="just"/>
            <a:endParaRPr lang="en-US" dirty="0">
              <a:solidFill>
                <a:schemeClr val="tx1"/>
              </a:solidFill>
              <a:latin typeface="Book Antiqua" pitchFamily="18" charset="0"/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latin typeface="Book Antiqua" pitchFamily="18" charset="0"/>
              </a:rPr>
              <a:t>S3 is output dependent on S1 coz they both modify the same register R1</a:t>
            </a:r>
          </a:p>
          <a:p>
            <a:pPr algn="just"/>
            <a:r>
              <a:rPr lang="en-IN" dirty="0">
                <a:solidFill>
                  <a:schemeClr val="tx1"/>
                </a:solidFill>
                <a:latin typeface="Book Antiqua" pitchFamily="18" charset="0"/>
              </a:rPr>
              <a:t>Also called </a:t>
            </a: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Output dependence</a:t>
            </a:r>
            <a:endParaRPr lang="en-US" dirty="0">
              <a:solidFill>
                <a:schemeClr val="tx1"/>
              </a:solidFill>
              <a:latin typeface="Book Antiqua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F93F2-10D0-4615-9664-88D0755E8B5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gency FB" pitchFamily="34" charset="0"/>
              </a:rPr>
              <a:t>CONTROL 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endParaRPr lang="en-US" dirty="0">
              <a:solidFill>
                <a:schemeClr val="tx1"/>
              </a:solidFill>
              <a:latin typeface="Book Antiqua" pitchFamily="18" charset="0"/>
            </a:endParaRPr>
          </a:p>
          <a:p>
            <a:pPr algn="just"/>
            <a:r>
              <a:rPr lang="en-US" sz="2200" dirty="0">
                <a:latin typeface="Book Antiqua" pitchFamily="18" charset="0"/>
              </a:rPr>
              <a:t>Implies that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order of execution </a:t>
            </a:r>
            <a:r>
              <a:rPr lang="en-US" sz="2200" dirty="0">
                <a:latin typeface="Book Antiqua" pitchFamily="18" charset="0"/>
              </a:rPr>
              <a:t>of statements cannot be determined before runtime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Conditional statements </a:t>
            </a:r>
            <a:r>
              <a:rPr lang="en-US" sz="2200" dirty="0">
                <a:latin typeface="Book Antiqua" pitchFamily="18" charset="0"/>
              </a:rPr>
              <a:t>will not be resolved until runtime</a:t>
            </a:r>
          </a:p>
          <a:p>
            <a:pPr algn="just"/>
            <a:r>
              <a:rPr lang="en-US" sz="2200" dirty="0">
                <a:latin typeface="Book Antiqua" pitchFamily="18" charset="0"/>
              </a:rPr>
              <a:t>Control dependency prohibits parallelism</a:t>
            </a:r>
          </a:p>
          <a:p>
            <a:pPr algn="just"/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Solution</a:t>
            </a:r>
          </a:p>
          <a:p>
            <a:pPr lvl="1" algn="just"/>
            <a:r>
              <a:rPr lang="en-US" sz="2200" dirty="0">
                <a:latin typeface="Book Antiqua" pitchFamily="18" charset="0"/>
              </a:rPr>
              <a:t>Compiler techniques</a:t>
            </a:r>
          </a:p>
          <a:p>
            <a:pPr lvl="1" algn="just"/>
            <a:r>
              <a:rPr lang="en-US" sz="2200" dirty="0">
                <a:latin typeface="Book Antiqua" pitchFamily="18" charset="0"/>
              </a:rPr>
              <a:t>Hardware Branch prediction technique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F93F2-10D0-4615-9664-88D0755E8B5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220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gency FB" pitchFamily="34" charset="0"/>
              </a:rPr>
              <a:t>Control 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Book Antiqua" pitchFamily="18" charset="0"/>
              </a:rPr>
              <a:t>Eg</a:t>
            </a:r>
            <a:r>
              <a:rPr lang="en-US" dirty="0">
                <a:solidFill>
                  <a:schemeClr val="tx1"/>
                </a:solidFill>
                <a:latin typeface="Book Antiqua" pitchFamily="18" charset="0"/>
              </a:rPr>
              <a:t>: </a:t>
            </a:r>
          </a:p>
          <a:p>
            <a:endParaRPr lang="en-US" dirty="0">
              <a:solidFill>
                <a:schemeClr val="tx1"/>
              </a:solidFill>
              <a:latin typeface="Book Antiqua" pitchFamily="18" charset="0"/>
            </a:endParaRPr>
          </a:p>
          <a:p>
            <a:pPr lvl="1"/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S1: if ( a==b )</a:t>
            </a:r>
          </a:p>
          <a:p>
            <a:pPr lvl="2"/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S2 : a = </a:t>
            </a:r>
            <a:r>
              <a:rPr lang="en-US" sz="24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a+b</a:t>
            </a:r>
            <a:endParaRPr lang="en-US" sz="2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lvl="2"/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S3 : b = </a:t>
            </a:r>
            <a:r>
              <a:rPr lang="en-US" sz="24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a+b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F93F2-10D0-4615-9664-88D0755E8B5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95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085850"/>
            <a:ext cx="7924800" cy="53697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gency FB" pitchFamily="34" charset="0"/>
              </a:rPr>
              <a:t>RESOURCE 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771650"/>
            <a:ext cx="8229600" cy="3714750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Book Antiqua" pitchFamily="18" charset="0"/>
              </a:rPr>
              <a:t>It is concerned with the conflicts in using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shared resources  </a:t>
            </a:r>
            <a:r>
              <a:rPr lang="en-US" dirty="0">
                <a:solidFill>
                  <a:schemeClr val="tx1"/>
                </a:solidFill>
                <a:latin typeface="Book Antiqua" pitchFamily="18" charset="0"/>
              </a:rPr>
              <a:t>in parallel areas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Book Antiqua" pitchFamily="18" charset="0"/>
              </a:rPr>
              <a:t>Shared resources are </a:t>
            </a:r>
          </a:p>
          <a:p>
            <a:pPr lvl="1" algn="just"/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Integer units</a:t>
            </a:r>
          </a:p>
          <a:p>
            <a:pPr lvl="1" algn="just"/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Floating point units</a:t>
            </a:r>
          </a:p>
          <a:p>
            <a:pPr lvl="1" algn="just"/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Registers</a:t>
            </a:r>
          </a:p>
          <a:p>
            <a:pPr lvl="1" algn="just"/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Memory areas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Book Antiqua" pitchFamily="18" charset="0"/>
              </a:rPr>
              <a:t>When conflicting resource is ALU</a:t>
            </a:r>
            <a:r>
              <a:rPr lang="en-US" dirty="0">
                <a:solidFill>
                  <a:schemeClr val="tx1"/>
                </a:solidFill>
                <a:latin typeface="Book Antiqua" pitchFamily="18" charset="0"/>
                <a:sym typeface="Wingdings" pitchFamily="2" charset="2"/>
              </a:rPr>
              <a:t>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ALU dependence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Book Antiqua" pitchFamily="18" charset="0"/>
              </a:rPr>
              <a:t>If conflict involve workplace storage</a:t>
            </a:r>
            <a:r>
              <a:rPr lang="en-US" dirty="0">
                <a:solidFill>
                  <a:schemeClr val="tx1"/>
                </a:solidFill>
                <a:latin typeface="Book Antiqua" pitchFamily="18" charset="0"/>
                <a:sym typeface="Wingdings" pitchFamily="2" charset="2"/>
              </a:rPr>
              <a:t>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sym typeface="Wingdings" pitchFamily="2" charset="2"/>
              </a:rPr>
              <a:t>storage dependence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F93F2-10D0-4615-9664-88D0755E8B5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26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Autofit/>
          </a:bodyPr>
          <a:lstStyle/>
          <a:p>
            <a:pPr algn="ctr"/>
            <a:r>
              <a:rPr lang="en-IN" sz="2800" dirty="0"/>
              <a:t>Bernstein’s conditions</a:t>
            </a:r>
            <a:br>
              <a:rPr lang="en-IN" sz="2800" dirty="0"/>
            </a:br>
            <a:r>
              <a:rPr lang="en-IN" sz="2800" dirty="0"/>
              <a:t>TO RESOLVE PIPELINE HAZARD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2057401"/>
                <a:ext cx="8229600" cy="3394472"/>
              </a:xfrm>
            </p:spPr>
            <p:txBody>
              <a:bodyPr>
                <a:normAutofit fontScale="85000" lnSpcReduction="20000"/>
              </a:bodyPr>
              <a:lstStyle/>
              <a:p>
                <a:pPr algn="just"/>
                <a:endParaRPr lang="en-IN" dirty="0">
                  <a:solidFill>
                    <a:schemeClr val="tx1"/>
                  </a:solidFill>
                  <a:latin typeface="Book Antiqua" pitchFamily="18" charset="0"/>
                </a:endParaRPr>
              </a:p>
              <a:p>
                <a:pPr algn="just"/>
                <a:r>
                  <a:rPr lang="en-IN" dirty="0">
                    <a:solidFill>
                      <a:schemeClr val="tx1"/>
                    </a:solidFill>
                    <a:latin typeface="Book Antiqua" pitchFamily="18" charset="0"/>
                  </a:rPr>
                  <a:t>Bernstein’s conditions are a set of conditions which must exist if two processes can execute in parallel. </a:t>
                </a:r>
                <a:endParaRPr lang="en-US" dirty="0">
                  <a:solidFill>
                    <a:schemeClr val="tx1"/>
                  </a:solidFill>
                  <a:latin typeface="Book Antiqua" pitchFamily="18" charset="0"/>
                </a:endParaRPr>
              </a:p>
              <a:p>
                <a:pPr algn="just"/>
                <a:endParaRPr lang="en-US" dirty="0"/>
              </a:p>
              <a:p>
                <a:pPr algn="just"/>
                <a:r>
                  <a:rPr lang="en-US" dirty="0">
                    <a:solidFill>
                      <a:schemeClr val="tx1"/>
                    </a:solidFill>
                  </a:rPr>
                  <a:t>   </a:t>
                </a:r>
                <a:r>
                  <a:rPr lang="en-US" dirty="0">
                    <a:solidFill>
                      <a:schemeClr val="tx1"/>
                    </a:solidFill>
                    <a:latin typeface="Book Antiqua" pitchFamily="18" charset="0"/>
                  </a:rPr>
                  <a:t>Let there are 2 processes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Book Antiqua" pitchFamily="18" charset="0"/>
                  </a:rPr>
                  <a:t> &amp; </a:t>
                </a:r>
                <a:r>
                  <a:rPr lang="pt-BR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  <a:latin typeface="Book Antiqua" pitchFamily="18" charset="0"/>
                </a:endParaRPr>
              </a:p>
              <a:p>
                <a:pPr algn="just"/>
                <a:r>
                  <a:rPr lang="en-US" dirty="0">
                    <a:solidFill>
                      <a:schemeClr val="tx1"/>
                    </a:solidFill>
                    <a:latin typeface="Book Antiqua" pitchFamily="18" charset="0"/>
                  </a:rPr>
                  <a:t>   Input sets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𝑰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Book Antiqua" pitchFamily="18" charset="0"/>
                  </a:rPr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𝑰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itchFamily="18" charset="0"/>
                  </a:rPr>
                  <a:t> </a:t>
                </a:r>
              </a:p>
              <a:p>
                <a:pPr algn="just"/>
                <a:r>
                  <a:rPr lang="en-US" dirty="0">
                    <a:solidFill>
                      <a:schemeClr val="tx1"/>
                    </a:solidFill>
                    <a:latin typeface="Book Antiqua" pitchFamily="18" charset="0"/>
                  </a:rPr>
                  <a:t>   Output sets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𝑶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Book Antiqua" pitchFamily="18" charset="0"/>
                  </a:rPr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𝑶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itchFamily="18" charset="0"/>
                  </a:rPr>
                  <a:t> </a:t>
                </a:r>
              </a:p>
              <a:p>
                <a:pPr algn="just"/>
                <a:endParaRPr lang="en-US" dirty="0">
                  <a:solidFill>
                    <a:schemeClr val="tx1"/>
                  </a:solidFill>
                  <a:latin typeface="Book Antiqua" pitchFamily="18" charset="0"/>
                </a:endParaRPr>
              </a:p>
              <a:p>
                <a:pPr algn="just"/>
                <a:r>
                  <a:rPr lang="en-US" dirty="0">
                    <a:solidFill>
                      <a:schemeClr val="tx1"/>
                    </a:solidFill>
                    <a:latin typeface="Book Antiqua" pitchFamily="18" charset="0"/>
                  </a:rPr>
                  <a:t>The two processes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Book Antiqua" pitchFamily="18" charset="0"/>
                  </a:rPr>
                  <a:t> &amp; </a:t>
                </a:r>
                <a:r>
                  <a:rPr lang="pt-BR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Book Antiqua" pitchFamily="18" charset="0"/>
                  </a:rPr>
                  <a:t>can execute in parallel &amp; are directed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/>
                      </a:rPr>
                      <m:t>/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Book Antiqua" pitchFamily="18" charset="0"/>
                  </a:rPr>
                  <a:t> </a:t>
                </a:r>
                <a:r>
                  <a:rPr lang="pt-BR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Book Antiqua" pitchFamily="18" charset="0"/>
                  </a:rPr>
                  <a:t> if &amp; only if they are </a:t>
                </a:r>
                <a:r>
                  <a:rPr 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itchFamily="18" charset="0"/>
                  </a:rPr>
                  <a:t>independent</a:t>
                </a:r>
                <a:r>
                  <a:rPr lang="en-US" dirty="0">
                    <a:solidFill>
                      <a:schemeClr val="tx1"/>
                    </a:solidFill>
                    <a:latin typeface="Book Antiqua" pitchFamily="18" charset="0"/>
                  </a:rPr>
                  <a:t> and do not create confusing results</a:t>
                </a:r>
                <a:r>
                  <a:rPr lang="en-US" dirty="0"/>
                  <a:t> </a:t>
                </a:r>
              </a:p>
              <a:p>
                <a:endParaRPr lang="en-US" dirty="0">
                  <a:solidFill>
                    <a:schemeClr val="tx1"/>
                  </a:solidFill>
                  <a:latin typeface="Book Antiqua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2057401"/>
                <a:ext cx="8229600" cy="3394472"/>
              </a:xfrm>
              <a:blipFill>
                <a:blip r:embed="rId2"/>
                <a:stretch>
                  <a:fillRect l="-616" r="-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F93F2-10D0-4615-9664-88D0755E8B5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91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Book Antiqua" pitchFamily="18" charset="0"/>
              </a:rPr>
              <a:t>If P1 and P2 can execute in parallel (which is written as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P1 </a:t>
            </a:r>
            <a:r>
              <a:rPr lang="en-IN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||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P2</a:t>
            </a:r>
            <a:r>
              <a:rPr lang="en-IN" dirty="0">
                <a:solidFill>
                  <a:schemeClr val="tx1"/>
                </a:solidFill>
                <a:latin typeface="Book Antiqua" pitchFamily="18" charset="0"/>
              </a:rPr>
              <a:t>), then:</a:t>
            </a:r>
            <a:endParaRPr lang="en-US" dirty="0">
              <a:solidFill>
                <a:schemeClr val="tx1"/>
              </a:solidFill>
              <a:latin typeface="Book Antiqua" pitchFamily="18" charset="0"/>
            </a:endParaRPr>
          </a:p>
          <a:p>
            <a:endParaRPr lang="en-US" dirty="0">
              <a:solidFill>
                <a:schemeClr val="tx1"/>
              </a:solidFill>
              <a:latin typeface="Book Antiq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F93F2-10D0-4615-9664-88D0755E8B5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9712" y="3543301"/>
            <a:ext cx="3048000" cy="139565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029200" y="3502461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Flow Independent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Anti independent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Output independent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38600" y="38100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62400" y="4245177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02395" y="47244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708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7E337-2C73-D640-95CB-C558EAF06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73914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METHODS TO RESOLVE PIPELINE HARAZRD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7B9D7-1613-6C41-A7BD-DB6ADFC4C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00100" lvl="1" indent="-342900" algn="just"/>
            <a:endParaRPr lang="en-IN" dirty="0">
              <a:latin typeface="Book Antiqua" panose="02040602050305030304" pitchFamily="18" charset="0"/>
            </a:endParaRPr>
          </a:p>
          <a:p>
            <a:pPr marL="800100" lvl="1" indent="-342900" algn="just"/>
            <a:r>
              <a:rPr lang="en-IN" dirty="0">
                <a:latin typeface="Book Antiqua" panose="02040602050305030304" pitchFamily="18" charset="0"/>
              </a:rPr>
              <a:t>I</a:t>
            </a:r>
            <a:r>
              <a:rPr lang="en-IN" b="0" dirty="0">
                <a:latin typeface="Book Antiqua" panose="02040602050305030304" pitchFamily="18" charset="0"/>
              </a:rPr>
              <a:t>nternal forwarding</a:t>
            </a:r>
          </a:p>
          <a:p>
            <a:pPr marL="800100" lvl="1" indent="-342900" algn="just"/>
            <a:r>
              <a:rPr lang="en-IN" dirty="0">
                <a:latin typeface="Book Antiqua" panose="02040602050305030304" pitchFamily="18" charset="0"/>
              </a:rPr>
              <a:t>R</a:t>
            </a:r>
            <a:r>
              <a:rPr lang="en-IN" b="0" dirty="0">
                <a:latin typeface="Book Antiqua" panose="02040602050305030304" pitchFamily="18" charset="0"/>
              </a:rPr>
              <a:t>egister- tagging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b="0" dirty="0">
              <a:latin typeface="Book Antiqua" panose="0204060205030503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b="0" dirty="0">
                <a:latin typeface="Book Antiqua" panose="02040602050305030304" pitchFamily="18" charset="0"/>
              </a:rPr>
              <a:t>This concept was generalized into a technique known as </a:t>
            </a:r>
            <a:r>
              <a:rPr lang="en-IN" dirty="0">
                <a:solidFill>
                  <a:srgbClr val="FF0000"/>
                </a:solidFill>
                <a:latin typeface="Book Antiqua" panose="02040602050305030304" pitchFamily="18" charset="0"/>
              </a:rPr>
              <a:t>data forwarding</a:t>
            </a:r>
            <a:r>
              <a:rPr lang="en-IN" b="0" dirty="0">
                <a:latin typeface="Book Antiqua" panose="02040602050305030304" pitchFamily="18" charset="0"/>
              </a:rPr>
              <a:t>, which forward multiple copies of the data to as many waiting instructions as may wish to read it.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b="0" dirty="0">
                <a:latin typeface="Book Antiqua" panose="02040602050305030304" pitchFamily="18" charset="0"/>
              </a:rPr>
              <a:t> The </a:t>
            </a:r>
            <a:r>
              <a:rPr lang="en-IN" dirty="0">
                <a:solidFill>
                  <a:srgbClr val="FF0000"/>
                </a:solidFill>
                <a:latin typeface="Book Antiqua" panose="02040602050305030304" pitchFamily="18" charset="0"/>
              </a:rPr>
              <a:t>internal forwarding </a:t>
            </a:r>
            <a:r>
              <a:rPr lang="en-IN" b="0" dirty="0">
                <a:latin typeface="Book Antiqua" panose="02040602050305030304" pitchFamily="18" charset="0"/>
              </a:rPr>
              <a:t>and </a:t>
            </a:r>
            <a:r>
              <a:rPr lang="en-IN" dirty="0">
                <a:solidFill>
                  <a:srgbClr val="FF0000"/>
                </a:solidFill>
                <a:latin typeface="Book Antiqua" panose="02040602050305030304" pitchFamily="18" charset="0"/>
              </a:rPr>
              <a:t>register- tagging </a:t>
            </a:r>
            <a:r>
              <a:rPr lang="en-IN" b="0" dirty="0">
                <a:latin typeface="Book Antiqua" panose="02040602050305030304" pitchFamily="18" charset="0"/>
              </a:rPr>
              <a:t>techniques are helpful in resolving logic hazards in pipelines.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0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326E9-4B10-C041-B85F-101632BC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47F29-BB2C-8046-A8B1-70FEA8290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Von Neumann Architecture</a:t>
            </a:r>
          </a:p>
          <a:p>
            <a:r>
              <a:rPr lang="en-US" sz="2200" dirty="0">
                <a:latin typeface="Book Antiqua" pitchFamily="18" charset="0"/>
              </a:rPr>
              <a:t>Evolution of computer architecture started with 	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Von Neumann Architecture</a:t>
            </a:r>
          </a:p>
          <a:p>
            <a:pPr lvl="1"/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Build as a sequential machine</a:t>
            </a:r>
          </a:p>
          <a:p>
            <a:pPr lvl="1"/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Executing scalar data ( One instruction at time)</a:t>
            </a:r>
          </a:p>
          <a:p>
            <a:pPr lvl="1"/>
            <a:r>
              <a:rPr lang="en-US" sz="2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Disadvantage: </a:t>
            </a:r>
          </a:p>
          <a:p>
            <a:pPr lvl="2"/>
            <a:r>
              <a:rPr lang="en-IN" sz="2200" dirty="0">
                <a:latin typeface="Book Antiqua" pitchFamily="18" charset="0"/>
                <a:cs typeface="Times New Roman" pitchFamily="18" charset="0"/>
              </a:rPr>
              <a:t>The von Neumann architecture system is slow due to sequential execution of instructions in programs</a:t>
            </a:r>
            <a:endParaRPr lang="en-US" sz="2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r>
              <a:rPr lang="en-US" sz="2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Major advancement </a:t>
            </a:r>
            <a:r>
              <a:rPr lang="en-US" sz="2200" dirty="0">
                <a:latin typeface="Book Antiqua" pitchFamily="18" charset="0"/>
              </a:rPr>
              <a:t>came due to following techniques</a:t>
            </a:r>
          </a:p>
          <a:p>
            <a:pPr lvl="1"/>
            <a:r>
              <a:rPr lang="en-US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Parallelism &amp; pipelining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882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FBDE-AD6B-FD40-88EE-EF45DAE9B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F6BE7-59BE-FE4A-820B-3617D94F5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0AD96-8107-BF4A-BF66-29BA13051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93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75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CA80C-286E-FD46-9624-9DC559AD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CF081-80C4-D742-A010-4ADCB5E2A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418F4-9EB4-8E4A-909A-684FB38F1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434"/>
            <a:ext cx="9144000" cy="53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58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2F10-6848-CD4D-B454-FB384C74F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Pipelining hardware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B7744-4544-5047-B0DD-EC6360872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FE407-58A3-E14A-B5D9-B86D8BB47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2599"/>
            <a:ext cx="7772400" cy="456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02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5C43A-0F14-204C-915F-5D16B35E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65532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Instruction execution in </a:t>
            </a:r>
            <a:r>
              <a:rPr lang="en-US" dirty="0" err="1"/>
              <a:t>piPelining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86B17-20EC-9946-9EAD-A4B093C20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857472-BEA8-D240-8496-CCA37D7EE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20" y="1692166"/>
            <a:ext cx="7619999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32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C8F11-86EE-2D46-940F-98DB3A7DF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2E697-16D3-A441-AD32-135A95A62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06D58-029D-0349-A1A1-F560B62B0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31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7816-7D57-A94B-8DD5-07F04C145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CD6AE-EE82-EC48-8D0C-4D80B0B0F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A0C75C-5008-4144-B1AF-F2D22EF7A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137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2294</TotalTime>
  <Words>681</Words>
  <Application>Microsoft Office PowerPoint</Application>
  <PresentationFormat>On-screen Show (4:3)</PresentationFormat>
  <Paragraphs>126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Abadi MT Condensed Light</vt:lpstr>
      <vt:lpstr>Agency FB</vt:lpstr>
      <vt:lpstr>Arial</vt:lpstr>
      <vt:lpstr>Arial Black</vt:lpstr>
      <vt:lpstr>Book Antiqua</vt:lpstr>
      <vt:lpstr>Calibri</vt:lpstr>
      <vt:lpstr>Cambria Math</vt:lpstr>
      <vt:lpstr>Essential</vt:lpstr>
      <vt:lpstr>COMPUTER ORGANIZATION </vt:lpstr>
      <vt:lpstr>PIPELINING</vt:lpstr>
      <vt:lpstr>PowerPoint Presentation</vt:lpstr>
      <vt:lpstr>PowerPoint Presentation</vt:lpstr>
      <vt:lpstr>PIPELINING</vt:lpstr>
      <vt:lpstr>Pipelining hardware organization</vt:lpstr>
      <vt:lpstr>Instruction execution in piPelining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PIPELINE HAZARDZ</vt:lpstr>
      <vt:lpstr>Types of HAZARDS</vt:lpstr>
      <vt:lpstr>DATA DEPENDENCE</vt:lpstr>
      <vt:lpstr>1. RAW ( Read After Write) </vt:lpstr>
      <vt:lpstr>2. WAR ( Write After Read)</vt:lpstr>
      <vt:lpstr>3. WAW ( Write After Write )</vt:lpstr>
      <vt:lpstr>CONTROL DEPENDENCE</vt:lpstr>
      <vt:lpstr>Control Dependence</vt:lpstr>
      <vt:lpstr>RESOURCE DEPENDENCE</vt:lpstr>
      <vt:lpstr>Bernstein’s conditions TO RESOLVE PIPELINE HAZARD</vt:lpstr>
      <vt:lpstr>PowerPoint Presentation</vt:lpstr>
      <vt:lpstr>OTHER METHODS TO RESOLVE PIPELINE HARAZRD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SUFYAN</dc:creator>
  <cp:lastModifiedBy>Ayisha Noori</cp:lastModifiedBy>
  <cp:revision>27</cp:revision>
  <dcterms:created xsi:type="dcterms:W3CDTF">2017-05-05T18:33:04Z</dcterms:created>
  <dcterms:modified xsi:type="dcterms:W3CDTF">2022-07-05T14:26:21Z</dcterms:modified>
</cp:coreProperties>
</file>